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2" r:id="rId4"/>
    <p:sldId id="260" r:id="rId5"/>
    <p:sldId id="265" r:id="rId6"/>
    <p:sldId id="266" r:id="rId7"/>
    <p:sldId id="267" r:id="rId8"/>
    <p:sldId id="268" r:id="rId9"/>
    <p:sldId id="269" r:id="rId10"/>
    <p:sldId id="271" r:id="rId11"/>
    <p:sldId id="273" r:id="rId12"/>
    <p:sldId id="274" r:id="rId13"/>
    <p:sldId id="275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EF553-C0FC-C645-8B85-01D16F1CAA8D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22937-6D82-D14E-A79E-599B9767E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22937-6D82-D14E-A79E-599B9767E4E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94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22937-6D82-D14E-A79E-599B9767E4E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94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22937-6D82-D14E-A79E-599B9767E4E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94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22937-6D82-D14E-A79E-599B9767E4E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94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22937-6D82-D14E-A79E-599B9767E4E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94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22937-6D82-D14E-A79E-599B9767E4E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94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22937-6D82-D14E-A79E-599B9767E4E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94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22937-6D82-D14E-A79E-599B9767E4E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94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22937-6D82-D14E-A79E-599B9767E4E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94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3AE5-D44F-DA49-BA42-5EC0DCEAEE4F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D1D8-4A85-9946-9DA4-36E5170FD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5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3AE5-D44F-DA49-BA42-5EC0DCEAEE4F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D1D8-4A85-9946-9DA4-36E5170FD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3AE5-D44F-DA49-BA42-5EC0DCEAEE4F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D1D8-4A85-9946-9DA4-36E5170FD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9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3AE5-D44F-DA49-BA42-5EC0DCEAEE4F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D1D8-4A85-9946-9DA4-36E5170FD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2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3AE5-D44F-DA49-BA42-5EC0DCEAEE4F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D1D8-4A85-9946-9DA4-36E5170FD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0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3AE5-D44F-DA49-BA42-5EC0DCEAEE4F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D1D8-4A85-9946-9DA4-36E5170FD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3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3AE5-D44F-DA49-BA42-5EC0DCEAEE4F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D1D8-4A85-9946-9DA4-36E5170FD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2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3AE5-D44F-DA49-BA42-5EC0DCEAEE4F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D1D8-4A85-9946-9DA4-36E5170FD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3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3AE5-D44F-DA49-BA42-5EC0DCEAEE4F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D1D8-4A85-9946-9DA4-36E5170FD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3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3AE5-D44F-DA49-BA42-5EC0DCEAEE4F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D1D8-4A85-9946-9DA4-36E5170FD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6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3AE5-D44F-DA49-BA42-5EC0DCEAEE4F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D1D8-4A85-9946-9DA4-36E5170FD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7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73AE5-D44F-DA49-BA42-5EC0DCEAEE4F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3D1D8-4A85-9946-9DA4-36E5170FD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53" y="1600778"/>
            <a:ext cx="71376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2017 SEBAC Framework and UCHC-AAUP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</a:rPr>
              <a:t>Collective Bargaining Agreement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2787" y="3142412"/>
            <a:ext cx="72729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INFORMATION SESSIONS</a:t>
            </a:r>
          </a:p>
          <a:p>
            <a:r>
              <a:rPr lang="en-US" sz="2400" dirty="0"/>
              <a:t>July 5,2017 	12 – 2 PM, </a:t>
            </a:r>
            <a:r>
              <a:rPr lang="en-US" sz="2400" dirty="0" err="1"/>
              <a:t>Onyiuke</a:t>
            </a:r>
            <a:r>
              <a:rPr lang="en-US" sz="2400" dirty="0"/>
              <a:t> Dining Room</a:t>
            </a:r>
          </a:p>
          <a:p>
            <a:r>
              <a:rPr lang="en-US" sz="2400" dirty="0"/>
              <a:t>July 6, 2017  	5 – PM, Massey Auditorium</a:t>
            </a:r>
          </a:p>
          <a:p>
            <a:r>
              <a:rPr lang="en-US" sz="2400" dirty="0"/>
              <a:t>July 7, 2017 	8 – 10 AM, OPP 2</a:t>
            </a:r>
            <a:r>
              <a:rPr lang="en-US" sz="2400" baseline="30000" dirty="0"/>
              <a:t>nd</a:t>
            </a:r>
            <a:r>
              <a:rPr lang="en-US" sz="2400" dirty="0"/>
              <a:t> floor conference room</a:t>
            </a:r>
          </a:p>
        </p:txBody>
      </p:sp>
    </p:spTree>
    <p:extLst>
      <p:ext uri="{BB962C8B-B14F-4D97-AF65-F5344CB8AC3E}">
        <p14:creationId xmlns:p14="http://schemas.microsoft.com/office/powerpoint/2010/main" val="59683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9096" y="314895"/>
            <a:ext cx="47947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UCHC-AAUP CBA highlights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" y="1315710"/>
            <a:ext cx="8366759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is new in current draft CBA?</a:t>
            </a:r>
          </a:p>
          <a:p>
            <a:endParaRPr lang="en-US" sz="2400" dirty="0"/>
          </a:p>
          <a:p>
            <a:r>
              <a:rPr lang="en-US" sz="2400" dirty="0"/>
              <a:t>• Faculty development accounts: starting in FY19, all new Asst. Profs. will have access to $500 per year that can be used for professional development</a:t>
            </a:r>
          </a:p>
          <a:p>
            <a:endParaRPr lang="en-US" sz="2400" dirty="0"/>
          </a:p>
          <a:p>
            <a:r>
              <a:rPr lang="en-US" sz="2400" dirty="0"/>
              <a:t>• Parking: rates cannot be raised until July 2018</a:t>
            </a:r>
          </a:p>
          <a:p>
            <a:endParaRPr lang="en-US" sz="2400" dirty="0"/>
          </a:p>
          <a:p>
            <a:r>
              <a:rPr lang="en-US" sz="2400" dirty="0"/>
              <a:t>• Long-term disability coverage maintained; separate agreements on dental clinic evening hours, non-compete clauses, pass-through contracts</a:t>
            </a:r>
          </a:p>
        </p:txBody>
      </p:sp>
    </p:spTree>
    <p:extLst>
      <p:ext uri="{BB962C8B-B14F-4D97-AF65-F5344CB8AC3E}">
        <p14:creationId xmlns:p14="http://schemas.microsoft.com/office/powerpoint/2010/main" val="341234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on CBA?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SEBAC Provisions for Pensions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70560" y="1717040"/>
          <a:ext cx="7620000" cy="312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13198">
                <a:tc>
                  <a:txBody>
                    <a:bodyPr/>
                    <a:lstStyle/>
                    <a:p>
                      <a:r>
                        <a:rPr lang="en-US" dirty="0"/>
                        <a:t>Contract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3198">
                <a:tc>
                  <a:txBody>
                    <a:bodyPr/>
                    <a:lstStyle/>
                    <a:p>
                      <a:r>
                        <a:rPr lang="en-US" dirty="0"/>
                        <a:t>ARP</a:t>
                      </a:r>
                      <a:r>
                        <a:rPr lang="en-US" baseline="0" dirty="0"/>
                        <a:t>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UCH</a:t>
                      </a:r>
                      <a:r>
                        <a:rPr lang="en-US" baseline="0" dirty="0"/>
                        <a:t> – 7.25%</a:t>
                      </a:r>
                    </a:p>
                    <a:p>
                      <a:r>
                        <a:rPr lang="en-US" baseline="0" dirty="0"/>
                        <a:t>Emp. – 5.75%</a:t>
                      </a:r>
                    </a:p>
                    <a:p>
                      <a:r>
                        <a:rPr lang="en-US" baseline="0" dirty="0"/>
                        <a:t>(opt out – 5%)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r>
                        <a:rPr lang="en-US" baseline="0" dirty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UCH – 7%</a:t>
                      </a:r>
                    </a:p>
                    <a:p>
                      <a:r>
                        <a:rPr lang="en-US" dirty="0"/>
                        <a:t>Emp. – 6%</a:t>
                      </a:r>
                    </a:p>
                    <a:p>
                      <a:r>
                        <a:rPr lang="en-US" dirty="0"/>
                        <a:t>(opt out)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884">
                <a:tc>
                  <a:txBody>
                    <a:bodyPr/>
                    <a:lstStyle/>
                    <a:p>
                      <a:r>
                        <a:rPr lang="en-US" dirty="0"/>
                        <a:t>SERS/Hybrid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Emp. –</a:t>
                      </a:r>
                      <a:r>
                        <a:rPr lang="en-US" baseline="0" dirty="0"/>
                        <a:t> 6.5%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Emp. – 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SEBAC Health Care Provisions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412240"/>
          <a:ext cx="8717280" cy="413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5688">
                <a:tc>
                  <a:txBody>
                    <a:bodyPr/>
                    <a:lstStyle/>
                    <a:p>
                      <a:r>
                        <a:rPr lang="en-US" dirty="0"/>
                        <a:t>Contract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688">
                <a:tc>
                  <a:txBody>
                    <a:bodyPr/>
                    <a:lstStyle/>
                    <a:p>
                      <a:r>
                        <a:rPr lang="en-US" dirty="0"/>
                        <a:t>Drug Co-Pays</a:t>
                      </a:r>
                    </a:p>
                    <a:p>
                      <a:r>
                        <a:rPr lang="en-US" dirty="0"/>
                        <a:t>$5/$20/$35 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$5/$10/$25/$40</a:t>
                      </a:r>
                      <a:r>
                        <a:rPr lang="en-US" baseline="0" dirty="0"/>
                        <a:t> Active 10/02/2017 – Tiered Generics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688">
                <a:tc>
                  <a:txBody>
                    <a:bodyPr/>
                    <a:lstStyle/>
                    <a:p>
                      <a:r>
                        <a:rPr lang="en-US" dirty="0"/>
                        <a:t>ER Co-Pay</a:t>
                      </a:r>
                    </a:p>
                    <a:p>
                      <a:r>
                        <a:rPr lang="en-US" dirty="0"/>
                        <a:t>$35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$250 for unnecessary visit, Urgent Care-$10</a:t>
                      </a:r>
                      <a:r>
                        <a:rPr lang="en-US" baseline="0" dirty="0"/>
                        <a:t> – Waivers Apply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688">
                <a:tc>
                  <a:txBody>
                    <a:bodyPr/>
                    <a:lstStyle/>
                    <a:p>
                      <a:r>
                        <a:rPr lang="en-US" dirty="0"/>
                        <a:t>Site of Service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Site of Labs and</a:t>
                      </a:r>
                      <a:r>
                        <a:rPr lang="en-US" baseline="0" dirty="0"/>
                        <a:t> Diagnostics networks to encourage savings – reduced co-pays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688">
                <a:tc>
                  <a:txBody>
                    <a:bodyPr/>
                    <a:lstStyle/>
                    <a:p>
                      <a:r>
                        <a:rPr lang="en-US" dirty="0"/>
                        <a:t>Treatment Choice</a:t>
                      </a:r>
                      <a:r>
                        <a:rPr lang="en-US" baseline="0" dirty="0"/>
                        <a:t> Incentives</a:t>
                      </a:r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Provider</a:t>
                      </a:r>
                      <a:r>
                        <a:rPr lang="en-US" baseline="0" dirty="0"/>
                        <a:t> groups for procedures eliminate co-pays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SEBAC Health Care Retirees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412240"/>
          <a:ext cx="8717280" cy="4628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2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5688">
                <a:tc>
                  <a:txBody>
                    <a:bodyPr/>
                    <a:lstStyle/>
                    <a:p>
                      <a:r>
                        <a:rPr lang="en-US" dirty="0"/>
                        <a:t>Contract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688">
                <a:tc>
                  <a:txBody>
                    <a:bodyPr/>
                    <a:lstStyle/>
                    <a:p>
                      <a:r>
                        <a:rPr lang="en-US" dirty="0"/>
                        <a:t>Retiree Health Premiums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Increase 1.5% for non-</a:t>
                      </a:r>
                      <a:r>
                        <a:rPr lang="en-US" dirty="0" err="1"/>
                        <a:t>Haz</a:t>
                      </a:r>
                      <a:r>
                        <a:rPr lang="en-US" dirty="0"/>
                        <a:t> Duty</a:t>
                      </a:r>
                      <a:r>
                        <a:rPr lang="en-US" baseline="0" dirty="0"/>
                        <a:t> &lt;25yrs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688">
                <a:tc>
                  <a:txBody>
                    <a:bodyPr/>
                    <a:lstStyle/>
                    <a:p>
                      <a:r>
                        <a:rPr lang="en-US" dirty="0"/>
                        <a:t>POS/POE Plans –</a:t>
                      </a:r>
                    </a:p>
                    <a:p>
                      <a:r>
                        <a:rPr lang="en-US" dirty="0"/>
                        <a:t>Medicare Advantage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medicare</a:t>
                      </a:r>
                      <a:r>
                        <a:rPr lang="en-US" baseline="0" dirty="0"/>
                        <a:t> advantage improve network and health maintenance support while still providing POS and POE access.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688">
                <a:tc>
                  <a:txBody>
                    <a:bodyPr/>
                    <a:lstStyle/>
                    <a:p>
                      <a:r>
                        <a:rPr lang="en-US" dirty="0"/>
                        <a:t>Site of Service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Site of Labs and</a:t>
                      </a:r>
                      <a:r>
                        <a:rPr lang="en-US" baseline="0" dirty="0"/>
                        <a:t> Diagnostics networks to encourage savings – reduced co-pays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688">
                <a:tc>
                  <a:txBody>
                    <a:bodyPr/>
                    <a:lstStyle/>
                    <a:p>
                      <a:r>
                        <a:rPr lang="en-US" dirty="0"/>
                        <a:t>Treatment Choice</a:t>
                      </a:r>
                      <a:r>
                        <a:rPr lang="en-US" baseline="0" dirty="0"/>
                        <a:t> Incentives</a:t>
                      </a:r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US" dirty="0"/>
                        <a:t>Provider</a:t>
                      </a:r>
                      <a:r>
                        <a:rPr lang="en-US" baseline="0" dirty="0"/>
                        <a:t> groups for procedures eliminate co-pays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SEBAC Pension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COLA Changes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813560"/>
            <a:ext cx="8229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Most Pension Changes take place Oct 2022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Pension COLA calculations: Actual COLA if &lt;2%, Normal calc. &gt;3.3%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First COLA delayed 18 months but if dramatic increase in CPI during that time get partial recovery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SEBAC and CBA Info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76784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SEBAC TA and CBA link in distributed emails and on UCHC-AAUP website</a:t>
            </a:r>
          </a:p>
          <a:p>
            <a:r>
              <a:rPr lang="en-US" sz="4000" dirty="0"/>
              <a:t>(UCHC-AAUP.org) “Stay Informed”</a:t>
            </a:r>
          </a:p>
          <a:p>
            <a:endParaRPr lang="en-US" sz="4000" dirty="0"/>
          </a:p>
          <a:p>
            <a:r>
              <a:rPr lang="en-US" sz="4000" dirty="0"/>
              <a:t>SEBAC Provisions Q&amp;A – Health Care, Wages, Pension, Retirement 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05886" y="187077"/>
            <a:ext cx="43072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Overview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</a:rPr>
              <a:t>Union Ratification Votes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1150" y="1478280"/>
            <a:ext cx="82856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Electronic Voting to take place July 12-17</a:t>
            </a:r>
            <a:r>
              <a:rPr lang="en-US" sz="2400" b="1" baseline="30000" dirty="0"/>
              <a:t>th</a:t>
            </a:r>
            <a:r>
              <a:rPr lang="en-US" sz="2400" b="1" dirty="0"/>
              <a:t> 2017.</a:t>
            </a:r>
          </a:p>
          <a:p>
            <a:r>
              <a:rPr lang="en-US" sz="2400" dirty="0"/>
              <a:t>Two (Yes/No) Votes: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SEBAC tentative agreement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UCONN Health : UCHC-AAUP Collective Bargaining Agreement</a:t>
            </a:r>
          </a:p>
          <a:p>
            <a:endParaRPr lang="en-US" sz="2400" dirty="0"/>
          </a:p>
          <a:p>
            <a:r>
              <a:rPr lang="en-US" sz="2400" dirty="0"/>
              <a:t>SEBAC: State Employee Bargaining Agent Coalition </a:t>
            </a:r>
          </a:p>
          <a:p>
            <a:r>
              <a:rPr lang="en-US" sz="2400" dirty="0"/>
              <a:t>Pension and Health Care agreement with Governor’s office.</a:t>
            </a:r>
          </a:p>
          <a:p>
            <a:r>
              <a:rPr lang="en-US" sz="2400" dirty="0"/>
              <a:t>Concessions in exchange for SEBAC extension to 2027 and preservation of most health care and pension benefits</a:t>
            </a:r>
          </a:p>
          <a:p>
            <a:endParaRPr lang="en-US" sz="2400" dirty="0"/>
          </a:p>
          <a:p>
            <a:r>
              <a:rPr lang="en-US" sz="2400" dirty="0"/>
              <a:t>SEBAC agreement set framework for compensation and job security through June 2021 </a:t>
            </a:r>
          </a:p>
        </p:txBody>
      </p:sp>
    </p:spTree>
    <p:extLst>
      <p:ext uri="{BB962C8B-B14F-4D97-AF65-F5344CB8AC3E}">
        <p14:creationId xmlns:p14="http://schemas.microsoft.com/office/powerpoint/2010/main" val="279558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196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SEBAC Provisions on Wages Job Security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82040" y="853440"/>
          <a:ext cx="7132320" cy="5757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6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6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8023">
                <a:tc>
                  <a:txBody>
                    <a:bodyPr/>
                    <a:lstStyle/>
                    <a:p>
                      <a:r>
                        <a:rPr lang="en-US" dirty="0"/>
                        <a:t>Contract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319">
                <a:tc>
                  <a:txBody>
                    <a:bodyPr/>
                    <a:lstStyle/>
                    <a:p>
                      <a:r>
                        <a:rPr lang="en-US" dirty="0"/>
                        <a:t>Wage Increases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$2,000 Lump 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3.5% GWI</a:t>
                      </a:r>
                    </a:p>
                    <a:p>
                      <a:r>
                        <a:rPr lang="en-US" dirty="0"/>
                        <a:t>+</a:t>
                      </a:r>
                      <a:r>
                        <a:rPr lang="en-US" baseline="0" dirty="0"/>
                        <a:t> Step Inc. (2%)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3.5% GWI</a:t>
                      </a:r>
                    </a:p>
                    <a:p>
                      <a:r>
                        <a:rPr lang="en-US" dirty="0"/>
                        <a:t>+</a:t>
                      </a:r>
                      <a:r>
                        <a:rPr lang="en-US" baseline="0" dirty="0"/>
                        <a:t> Step Inc. (2%)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319">
                <a:tc>
                  <a:txBody>
                    <a:bodyPr/>
                    <a:lstStyle/>
                    <a:p>
                      <a:r>
                        <a:rPr lang="en-US" dirty="0"/>
                        <a:t>Longevity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&gt; July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FY18 </a:t>
                      </a:r>
                    </a:p>
                    <a:p>
                      <a:r>
                        <a:rPr lang="en-US" dirty="0"/>
                        <a:t>+ Normal Oct/April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023">
                <a:tc>
                  <a:txBody>
                    <a:bodyPr/>
                    <a:lstStyle/>
                    <a:p>
                      <a:r>
                        <a:rPr lang="en-US" dirty="0"/>
                        <a:t>Furlough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3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228">
                <a:tc>
                  <a:txBody>
                    <a:bodyPr/>
                    <a:lstStyle/>
                    <a:p>
                      <a:r>
                        <a:rPr lang="en-US" dirty="0"/>
                        <a:t>Job Security 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/>
                        <a:t>Full Job Security for OLR units, Non-OLR negotiated terms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6910">
                <a:tc>
                  <a:txBody>
                    <a:bodyPr/>
                    <a:lstStyle/>
                    <a:p>
                      <a:r>
                        <a:rPr lang="en-US" dirty="0"/>
                        <a:t>Employee Health Care Premium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 1%</a:t>
                      </a:r>
                      <a:r>
                        <a:rPr lang="en-US" baseline="0" dirty="0"/>
                        <a:t> up to 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 1% up to 15%</a:t>
                      </a:r>
                    </a:p>
                    <a:p>
                      <a:r>
                        <a:rPr lang="en-US" dirty="0"/>
                        <a:t>FY22</a:t>
                      </a:r>
                      <a:r>
                        <a:rPr lang="en-US" baseline="0" dirty="0"/>
                        <a:t> – 1% up to 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228">
                <a:tc>
                  <a:txBody>
                    <a:bodyPr/>
                    <a:lstStyle/>
                    <a:p>
                      <a:r>
                        <a:rPr lang="en-US" dirty="0"/>
                        <a:t>Pension</a:t>
                      </a:r>
                    </a:p>
                    <a:p>
                      <a:r>
                        <a:rPr lang="en-US" dirty="0" err="1"/>
                        <a:t>Contibutions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ARP +0.75%</a:t>
                      </a:r>
                    </a:p>
                    <a:p>
                      <a:r>
                        <a:rPr lang="en-US" dirty="0"/>
                        <a:t>SERS/Hybrid</a:t>
                      </a:r>
                    </a:p>
                    <a:p>
                      <a:r>
                        <a:rPr lang="en-US" dirty="0"/>
                        <a:t>+1.5%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ARP</a:t>
                      </a:r>
                      <a:r>
                        <a:rPr lang="en-US" baseline="0" dirty="0"/>
                        <a:t> +0.25%</a:t>
                      </a:r>
                    </a:p>
                    <a:p>
                      <a:r>
                        <a:rPr lang="en-US" baseline="0" dirty="0"/>
                        <a:t>SERS/Hybrid</a:t>
                      </a:r>
                    </a:p>
                    <a:p>
                      <a:r>
                        <a:rPr lang="en-US" baseline="0" dirty="0"/>
                        <a:t>+0.5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No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9096" y="314895"/>
            <a:ext cx="47947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UCHC-AAUP CBA highlights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1" y="1097280"/>
            <a:ext cx="8229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Maintains structure of existing compensation plan:</a:t>
            </a:r>
          </a:p>
          <a:p>
            <a:pPr>
              <a:spcBef>
                <a:spcPts val="600"/>
              </a:spcBef>
            </a:pP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• in FY20 and FY21,  “distribution pool” is 5.5% of total base salaries of FMP faculty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• 75% (4.125%) provides “equity adjusted general wage increase (EAGWI) to all FMP faculty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• 25% (1.375%) pool for academic and clinical merit payments to FMP faculty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•  Alternative Bonus Plan (ABP) faculty receive same calculated EAGWI as FMP faculty but not paid out of distribution pool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• ABP bonuses also not paid out of distribution pool</a:t>
            </a:r>
          </a:p>
        </p:txBody>
      </p:sp>
    </p:spTree>
    <p:extLst>
      <p:ext uri="{BB962C8B-B14F-4D97-AF65-F5344CB8AC3E}">
        <p14:creationId xmlns:p14="http://schemas.microsoft.com/office/powerpoint/2010/main" val="141240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9096" y="314895"/>
            <a:ext cx="47947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UCHC-AAUP CBA highlights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1" y="1315710"/>
            <a:ext cx="82013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EAGWI calculations:</a:t>
            </a:r>
          </a:p>
          <a:p>
            <a:r>
              <a:rPr lang="en-US" sz="2400" dirty="0"/>
              <a:t>Based on AAMC median salary for rank and specialty (“target salary”)</a:t>
            </a:r>
          </a:p>
          <a:p>
            <a:endParaRPr lang="en-US" sz="2400" dirty="0"/>
          </a:p>
          <a:p>
            <a:r>
              <a:rPr lang="en-US" sz="2400" dirty="0"/>
              <a:t>•if your salary is below target, you will get proportionately higher base salary increase</a:t>
            </a:r>
          </a:p>
          <a:p>
            <a:endParaRPr lang="en-US" sz="2400" dirty="0"/>
          </a:p>
          <a:p>
            <a:r>
              <a:rPr lang="en-US" sz="2400" dirty="0"/>
              <a:t>• if your salary is above target, you will get proportionately lower base salary increase</a:t>
            </a:r>
          </a:p>
          <a:p>
            <a:endParaRPr lang="en-US" sz="2400" dirty="0"/>
          </a:p>
          <a:p>
            <a:r>
              <a:rPr lang="en-US" sz="2400" dirty="0"/>
              <a:t>(Target salary/your salary)</a:t>
            </a:r>
            <a:r>
              <a:rPr lang="en-US" sz="2400" baseline="30000" dirty="0"/>
              <a:t>2</a:t>
            </a:r>
            <a:r>
              <a:rPr lang="en-US" sz="2400" dirty="0"/>
              <a:t> = equity adjustment factor (EAF)</a:t>
            </a:r>
          </a:p>
        </p:txBody>
      </p:sp>
    </p:spTree>
    <p:extLst>
      <p:ext uri="{BB962C8B-B14F-4D97-AF65-F5344CB8AC3E}">
        <p14:creationId xmlns:p14="http://schemas.microsoft.com/office/powerpoint/2010/main" val="308278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9096" y="314895"/>
            <a:ext cx="47947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UCHC-AAUP CBA highlights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" y="1315710"/>
            <a:ext cx="8177073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• for </a:t>
            </a:r>
            <a:r>
              <a:rPr lang="en-US" sz="2400" u="sng" dirty="0"/>
              <a:t>Clinical</a:t>
            </a:r>
            <a:r>
              <a:rPr lang="en-US" sz="2400" dirty="0"/>
              <a:t> Salaries EAGWI calculation takes into account clinical productivity (RVUs compared to median) relative to salary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CPMR = (your RVU/median RVU)/(your salary/median salary)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Example: (3,500/4,200)</a:t>
            </a:r>
            <a:r>
              <a:rPr lang="en-US" sz="2400" b="1" dirty="0"/>
              <a:t>/</a:t>
            </a:r>
            <a:r>
              <a:rPr lang="en-US" sz="2400" dirty="0"/>
              <a:t>($205k/$215k) = (0.833)/(0.953) = </a:t>
            </a:r>
            <a:r>
              <a:rPr lang="en-US" sz="2400" b="1" dirty="0"/>
              <a:t>0.874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• CPMR cut-off for full EAGWI and Clinical Merit stays at 0.8. </a:t>
            </a:r>
          </a:p>
        </p:txBody>
      </p:sp>
    </p:spTree>
    <p:extLst>
      <p:ext uri="{BB962C8B-B14F-4D97-AF65-F5344CB8AC3E}">
        <p14:creationId xmlns:p14="http://schemas.microsoft.com/office/powerpoint/2010/main" val="162990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9096" y="314895"/>
            <a:ext cx="47947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UCHC-AAUP CBA highlights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" y="1225689"/>
            <a:ext cx="84277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Merit Calculations to distribute (25% pool)?</a:t>
            </a:r>
          </a:p>
          <a:p>
            <a:r>
              <a:rPr lang="en-US" sz="2400" dirty="0"/>
              <a:t>Merit applied to base salary up to “Target Salary”</a:t>
            </a:r>
          </a:p>
          <a:p>
            <a:r>
              <a:rPr lang="en-US" sz="2400" dirty="0"/>
              <a:t>Above Target Salary paid in lump sum bonus</a:t>
            </a:r>
          </a:p>
          <a:p>
            <a:endParaRPr lang="en-US" sz="2400" dirty="0"/>
          </a:p>
          <a:p>
            <a:r>
              <a:rPr lang="en-US" sz="2400" dirty="0"/>
              <a:t>•Academic merit (for non-clinical effort) based on annual academic merit evaluations (R, E, A, Ex) </a:t>
            </a:r>
          </a:p>
          <a:p>
            <a:endParaRPr lang="en-US" sz="2400" dirty="0"/>
          </a:p>
          <a:p>
            <a:r>
              <a:rPr lang="en-US" sz="2400" dirty="0"/>
              <a:t>•For FY20 merit payouts using evaluations from CY 2015, 2016, and 2017; for FY21 merit using evaluations from 2018 and 2019</a:t>
            </a:r>
          </a:p>
          <a:p>
            <a:endParaRPr lang="en-US" sz="2400" dirty="0"/>
          </a:p>
          <a:p>
            <a:r>
              <a:rPr lang="en-US" sz="2400" dirty="0"/>
              <a:t>•Clinical merit based on clinical productivity (RVU or revenue). 30% of clinical merit pool based on “good standing” CGCAHPS, scheduling and Chair/Director payouts – No CPMR cutoff – but  On-Time annual training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022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9096" y="314895"/>
            <a:ext cx="47947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UCHC-AAUP CBA highlights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041" y="1315710"/>
            <a:ext cx="85843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Alternative bonus plan (“ABP”)</a:t>
            </a:r>
          </a:p>
          <a:p>
            <a:endParaRPr lang="en-US" sz="2400" dirty="0"/>
          </a:p>
          <a:p>
            <a:r>
              <a:rPr lang="en-US" sz="2400" dirty="0"/>
              <a:t>• hospitalists, ED, high revenue specialties: administration can offer alternative (incentive-based) bonus plan</a:t>
            </a:r>
          </a:p>
          <a:p>
            <a:endParaRPr lang="en-US" sz="2400" dirty="0"/>
          </a:p>
          <a:p>
            <a:r>
              <a:rPr lang="en-US" sz="2400" dirty="0"/>
              <a:t>• base salary increases calculated by same EAGWI formula</a:t>
            </a:r>
          </a:p>
          <a:p>
            <a:endParaRPr lang="en-US" sz="2400" dirty="0"/>
          </a:p>
          <a:p>
            <a:r>
              <a:rPr lang="en-US" sz="2400" dirty="0"/>
              <a:t>• Mechanisms to limit abuse of ABPs: “distribution pool floor”  maximizes FMP payouts if ABP numbers go up significantly; </a:t>
            </a:r>
            <a:r>
              <a:rPr lang="en-US" sz="2400" b="1" dirty="0"/>
              <a:t>minimal ABP hiring salary at 80% AAMC(50);</a:t>
            </a:r>
          </a:p>
          <a:p>
            <a:r>
              <a:rPr lang="en-US" sz="2400" dirty="0"/>
              <a:t>EAGWIs don’t come from distribution pool; base salary for FMP and ABP must be the same; faculty not required to accept ABPs</a:t>
            </a:r>
          </a:p>
        </p:txBody>
      </p:sp>
    </p:spTree>
    <p:extLst>
      <p:ext uri="{BB962C8B-B14F-4D97-AF65-F5344CB8AC3E}">
        <p14:creationId xmlns:p14="http://schemas.microsoft.com/office/powerpoint/2010/main" val="370254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9096" y="314895"/>
            <a:ext cx="47947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UCHC-AAUP CBA highlights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315710"/>
            <a:ext cx="85555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is </a:t>
            </a:r>
            <a:r>
              <a:rPr lang="en-US" sz="2400" u="sng" dirty="0"/>
              <a:t>new</a:t>
            </a:r>
            <a:r>
              <a:rPr lang="en-US" sz="2400" dirty="0"/>
              <a:t> in current draft CBA?</a:t>
            </a:r>
          </a:p>
          <a:p>
            <a:endParaRPr lang="en-US" sz="2400" dirty="0"/>
          </a:p>
          <a:p>
            <a:r>
              <a:rPr lang="en-US" sz="2400" dirty="0"/>
              <a:t>• Job Security: most in-residence faculty will be automatically renewed through FY20 (June 2020)</a:t>
            </a:r>
          </a:p>
          <a:p>
            <a:endParaRPr lang="en-US" sz="2400" dirty="0"/>
          </a:p>
          <a:p>
            <a:r>
              <a:rPr lang="en-US" sz="2400" dirty="0"/>
              <a:t>• Multi-year Appointments: for in-residence faculty: 2 years (asst. profs.) and 3 years (assoc. and full profs.), if reappointment standard met</a:t>
            </a:r>
          </a:p>
          <a:p>
            <a:endParaRPr lang="en-US" sz="2400" dirty="0"/>
          </a:p>
          <a:p>
            <a:r>
              <a:rPr lang="en-US" sz="2400" dirty="0"/>
              <a:t>• relaxed reappointment standard for FY19, FY20 ensures more faculty will be reappointed through the term of the CBA, RVU(50)</a:t>
            </a:r>
          </a:p>
        </p:txBody>
      </p:sp>
    </p:spTree>
    <p:extLst>
      <p:ext uri="{BB962C8B-B14F-4D97-AF65-F5344CB8AC3E}">
        <p14:creationId xmlns:p14="http://schemas.microsoft.com/office/powerpoint/2010/main" val="89228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1110</Words>
  <Application>Microsoft Office PowerPoint</Application>
  <PresentationFormat>On-screen Show (4:3)</PresentationFormat>
  <Paragraphs>187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SEBAC Provisions on Wages Job Security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on CBA?</vt:lpstr>
      <vt:lpstr>PowerPoint Presentation</vt:lpstr>
      <vt:lpstr>PowerPoint Presentation</vt:lpstr>
      <vt:lpstr>PowerPoint Presentation</vt:lpstr>
      <vt:lpstr>PowerPoint Presentation</vt:lpstr>
      <vt:lpstr>SEBAC and CBA Info</vt:lpstr>
    </vt:vector>
  </TitlesOfParts>
  <Company>UConn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Mayer</dc:creator>
  <cp:lastModifiedBy>SUsan Hunt</cp:lastModifiedBy>
  <cp:revision>65</cp:revision>
  <dcterms:created xsi:type="dcterms:W3CDTF">2017-07-03T14:22:03Z</dcterms:created>
  <dcterms:modified xsi:type="dcterms:W3CDTF">2017-07-07T13:46:34Z</dcterms:modified>
</cp:coreProperties>
</file>